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0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80" r:id="rId18"/>
    <p:sldId id="281" r:id="rId19"/>
    <p:sldId id="282" r:id="rId20"/>
    <p:sldId id="279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403" y="945913"/>
            <a:ext cx="8637073" cy="2618554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8404" y="3564467"/>
            <a:ext cx="8637072" cy="1071095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2.10.2020.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7124" y="329307"/>
            <a:ext cx="5943668" cy="309201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24392" y="134930"/>
            <a:ext cx="811019" cy="503578"/>
          </a:xfrm>
        </p:spPr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0904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2.10.2020.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1125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4709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0270" y="798973"/>
            <a:ext cx="7828830" cy="4659889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2.10.2020.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  <p:pic>
        <p:nvPicPr>
          <p:cNvPr id="17" name="Picture 16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59215" b="36435"/>
          <a:stretch/>
        </p:blipFill>
        <p:spPr>
          <a:xfrm rot="5400000">
            <a:off x="8642279" y="3046916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4143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0603ACE1-38D6-411C-8DF8-FCA4E585D023}" type="datetimeFigureOut">
              <a:rPr lang="hr-HR" smtClean="0"/>
              <a:t>2.10.2020.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  <p:pic>
        <p:nvPicPr>
          <p:cNvPr id="24" name="Picture 2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7347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7" y="1756129"/>
            <a:ext cx="8619060" cy="2050065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3806195"/>
            <a:ext cx="861906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2.10.2020.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9729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052" y="958037"/>
            <a:ext cx="9605635" cy="1059305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9166" y="2165621"/>
            <a:ext cx="4645152" cy="3293852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606" y="2171769"/>
            <a:ext cx="4645152" cy="3287094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2.10.2020.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1837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6" y="953336"/>
            <a:ext cx="9607661" cy="1056319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2169727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9166" y="2974448"/>
            <a:ext cx="4645152" cy="2493876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337" y="2173181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337" y="2971669"/>
            <a:ext cx="4645152" cy="2487193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2.10.2020.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1424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2.10.2020.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426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2.10.2020.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19842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291" y="952578"/>
            <a:ext cx="3275013" cy="2322176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3334" y="952578"/>
            <a:ext cx="6012470" cy="4505221"/>
          </a:xfrm>
        </p:spPr>
        <p:txBody>
          <a:bodyPr anchor="ctr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291" y="3274754"/>
            <a:ext cx="3275013" cy="2178918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2.10.2020.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1534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24" y="1129513"/>
            <a:ext cx="5854872" cy="192420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8247" y="3053721"/>
            <a:ext cx="5846486" cy="209601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5300" y="5469856"/>
            <a:ext cx="5849605" cy="320123"/>
          </a:xfrm>
        </p:spPr>
        <p:txBody>
          <a:bodyPr/>
          <a:lstStyle>
            <a:lvl1pPr algn="l">
              <a:defRPr/>
            </a:lvl1pPr>
          </a:lstStyle>
          <a:p>
            <a:fld id="{0603ACE1-38D6-411C-8DF8-FCA4E585D023}" type="datetimeFigureOut">
              <a:rPr lang="hr-HR" smtClean="0"/>
              <a:t>2.10.2020.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300" y="318640"/>
            <a:ext cx="4877818" cy="320931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6794" y="137408"/>
            <a:ext cx="811019" cy="503578"/>
          </a:xfrm>
        </p:spPr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48549" b="36564"/>
          <a:stretch/>
        </p:blipFill>
        <p:spPr>
          <a:xfrm>
            <a:off x="1125460" y="643464"/>
            <a:ext cx="5879592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2322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0270" y="2171769"/>
            <a:ext cx="9603275" cy="329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3ACE1-38D6-411C-8DF8-FCA4E585D023}" type="datetimeFigureOut">
              <a:rPr lang="hr-HR" smtClean="0"/>
              <a:t>2.10.2020.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18076" y="137408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3064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1" r:id="rId1"/>
    <p:sldLayoutId id="2147484072" r:id="rId2"/>
    <p:sldLayoutId id="2147484073" r:id="rId3"/>
    <p:sldLayoutId id="2147484074" r:id="rId4"/>
    <p:sldLayoutId id="2147484075" r:id="rId5"/>
    <p:sldLayoutId id="2147484076" r:id="rId6"/>
    <p:sldLayoutId id="2147484077" r:id="rId7"/>
    <p:sldLayoutId id="2147484078" r:id="rId8"/>
    <p:sldLayoutId id="2147484079" r:id="rId9"/>
    <p:sldLayoutId id="2147484080" r:id="rId10"/>
    <p:sldLayoutId id="214748408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7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slide" Target="slide16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0FBC19B-16E4-4171-B066-02F3206E05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5CEFF7-F70A-4AA0-9A39-C52FB9B2C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7CB905F-CDE0-4EA1-B349-68479F2E5E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6730" y="4459039"/>
            <a:ext cx="7831992" cy="551528"/>
          </a:xfrm>
        </p:spPr>
        <p:txBody>
          <a:bodyPr>
            <a:normAutofit/>
          </a:bodyPr>
          <a:lstStyle/>
          <a:p>
            <a:r>
              <a:rPr lang="hr-HR" sz="3600"/>
              <a:t>Hrvatska i njezino okruženje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6371D23-DFD1-4C4A-89E6-B5628F7734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6730" y="5016709"/>
            <a:ext cx="7831992" cy="457219"/>
          </a:xfrm>
        </p:spPr>
        <p:txBody>
          <a:bodyPr>
            <a:normAutofit/>
          </a:bodyPr>
          <a:lstStyle/>
          <a:p>
            <a:r>
              <a:rPr lang="hr-HR" sz="1600"/>
              <a:t>Kviz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927A00E-444D-4284-A19F-775A6727A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445672" y="323838"/>
            <a:ext cx="9299965" cy="3652791"/>
            <a:chOff x="1445672" y="323838"/>
            <a:chExt cx="9299965" cy="3652791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05A700D-84C4-4DEA-9EA5-9A197D4C1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45672" y="323838"/>
              <a:ext cx="9299965" cy="365279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E4B6322-F2F0-4DEC-B3AE-779A192F2B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8238" y="647445"/>
              <a:ext cx="8673013" cy="3002215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77864180-5B0C-404B-8C08-BD2E48061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13410" y="806495"/>
            <a:ext cx="8347608" cy="2678774"/>
          </a:xfrm>
          <a:prstGeom prst="rect">
            <a:avLst/>
          </a:prstGeom>
          <a:solidFill>
            <a:srgbClr val="FFFFFE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4" descr="Slika na kojoj se prikazuje crtež&#10;&#10;Opis je automatski generiran">
            <a:extLst>
              <a:ext uri="{FF2B5EF4-FFF2-40B4-BE49-F238E27FC236}">
                <a16:creationId xmlns:a16="http://schemas.microsoft.com/office/drawing/2014/main" id="{A61A91D5-1723-4CF2-9F3F-DD7F4B4B60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933" y="1185873"/>
            <a:ext cx="8020655" cy="192495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FDF896B-C35F-4305-B7DC-0A64B8F24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4C258F1-2181-4E43-BDBA-322C5B7A1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684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358087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350" y="1304296"/>
            <a:ext cx="10696370" cy="1492132"/>
          </a:xfrm>
        </p:spPr>
        <p:txBody>
          <a:bodyPr>
            <a:normAutofit/>
          </a:bodyPr>
          <a:lstStyle/>
          <a:p>
            <a:r>
              <a:rPr lang="hr-HR" dirty="0"/>
              <a:t>4. Vrhovni zapovjednik oružanih snaga u Hrvatskoj, osoba koja raspisuje izbore te sudjeluje u međunarodnim odnosima je…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579BB008-9A27-4729-AFB2-E9D4521403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6"/>
            <a:ext cx="12192000" cy="1026099"/>
          </a:xfrm>
          <a:prstGeom prst="rect">
            <a:avLst/>
          </a:prstGeom>
        </p:spPr>
      </p:pic>
      <p:sp>
        <p:nvSpPr>
          <p:cNvPr id="13" name="Pravokutnik 12">
            <a:hlinkClick r:id="rId3" action="ppaction://hlinksldjump"/>
            <a:extLst>
              <a:ext uri="{FF2B5EF4-FFF2-40B4-BE49-F238E27FC236}">
                <a16:creationId xmlns:a16="http://schemas.microsoft.com/office/drawing/2014/main" id="{CD5BC572-DBC1-4037-88A7-B027E1FD6D67}"/>
              </a:ext>
            </a:extLst>
          </p:cNvPr>
          <p:cNvSpPr/>
          <p:nvPr/>
        </p:nvSpPr>
        <p:spPr>
          <a:xfrm>
            <a:off x="1311862" y="3124200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Predsjednik Republike</a:t>
            </a:r>
          </a:p>
        </p:txBody>
      </p:sp>
      <p:sp>
        <p:nvSpPr>
          <p:cNvPr id="14" name="Pravokutnik 13">
            <a:hlinkClick r:id="rId4" action="ppaction://hlinksldjump"/>
            <a:extLst>
              <a:ext uri="{FF2B5EF4-FFF2-40B4-BE49-F238E27FC236}">
                <a16:creationId xmlns:a16="http://schemas.microsoft.com/office/drawing/2014/main" id="{C2E3D797-CA48-448E-9984-0CE1467516E6}"/>
              </a:ext>
            </a:extLst>
          </p:cNvPr>
          <p:cNvSpPr/>
          <p:nvPr/>
        </p:nvSpPr>
        <p:spPr>
          <a:xfrm>
            <a:off x="6096000" y="3147173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Predsjednik Sabora </a:t>
            </a:r>
          </a:p>
        </p:txBody>
      </p:sp>
      <p:sp>
        <p:nvSpPr>
          <p:cNvPr id="15" name="Pravokutnik 14">
            <a:hlinkClick r:id="rId4" action="ppaction://hlinksldjump"/>
            <a:extLst>
              <a:ext uri="{FF2B5EF4-FFF2-40B4-BE49-F238E27FC236}">
                <a16:creationId xmlns:a16="http://schemas.microsoft.com/office/drawing/2014/main" id="{D459020C-9F8F-4132-90FA-74710E4F5DCD}"/>
              </a:ext>
            </a:extLst>
          </p:cNvPr>
          <p:cNvSpPr/>
          <p:nvPr/>
        </p:nvSpPr>
        <p:spPr>
          <a:xfrm>
            <a:off x="3541636" y="4412318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Predsjednik Vlade</a:t>
            </a:r>
          </a:p>
        </p:txBody>
      </p:sp>
    </p:spTree>
    <p:extLst>
      <p:ext uri="{BB962C8B-B14F-4D97-AF65-F5344CB8AC3E}">
        <p14:creationId xmlns:p14="http://schemas.microsoft.com/office/powerpoint/2010/main" val="370644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343681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427410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9793" y="1364999"/>
            <a:ext cx="10178322" cy="1492132"/>
          </a:xfrm>
        </p:spPr>
        <p:txBody>
          <a:bodyPr>
            <a:normAutofit/>
          </a:bodyPr>
          <a:lstStyle/>
          <a:p>
            <a:r>
              <a:rPr lang="hr-HR" dirty="0"/>
              <a:t>5. Koja slika prikazuje upravo-teritorijalnu podjelu Hrvatske koja je trenutno važeća?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F620C8E2-E5F2-4C18-A60E-41A5B14EBA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6"/>
            <a:ext cx="12192000" cy="1026099"/>
          </a:xfrm>
          <a:prstGeom prst="rect">
            <a:avLst/>
          </a:prstGeom>
        </p:spPr>
      </p:pic>
      <p:pic>
        <p:nvPicPr>
          <p:cNvPr id="1026" name="Picture 2" descr="Hrvatske županije – Wikipedija">
            <a:hlinkClick r:id="rId3" action="ppaction://hlinksldjump"/>
            <a:extLst>
              <a:ext uri="{FF2B5EF4-FFF2-40B4-BE49-F238E27FC236}">
                <a16:creationId xmlns:a16="http://schemas.microsoft.com/office/drawing/2014/main" id="{AFFDA13E-BB1B-441B-B0B9-766A8BAE4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793" y="2857131"/>
            <a:ext cx="2724150" cy="2637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rvatska.eu - Zemlja i ljudi">
            <a:hlinkClick r:id="rId5" action="ppaction://hlinksldjump"/>
            <a:extLst>
              <a:ext uri="{FF2B5EF4-FFF2-40B4-BE49-F238E27FC236}">
                <a16:creationId xmlns:a16="http://schemas.microsoft.com/office/drawing/2014/main" id="{71C7287D-0926-4207-94BA-6761A1D9C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313" y="2754012"/>
            <a:ext cx="2724149" cy="268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gije Hrvatske - Wikipedia">
            <a:hlinkClick r:id="rId5" action="ppaction://hlinksldjump"/>
            <a:extLst>
              <a:ext uri="{FF2B5EF4-FFF2-40B4-BE49-F238E27FC236}">
                <a16:creationId xmlns:a16="http://schemas.microsoft.com/office/drawing/2014/main" id="{F2943B70-EDE7-4CA8-89CD-F87244821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1182" y="2855872"/>
            <a:ext cx="2723202" cy="2637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33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314134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317459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9793" y="1364999"/>
            <a:ext cx="10178322" cy="1492132"/>
          </a:xfrm>
        </p:spPr>
        <p:txBody>
          <a:bodyPr>
            <a:normAutofit/>
          </a:bodyPr>
          <a:lstStyle/>
          <a:p>
            <a:r>
              <a:rPr lang="hr-HR" dirty="0"/>
              <a:t>6. Manje jedinice od županija koje predstavljaju lokalnu samoupravu nazivamo…</a:t>
            </a:r>
          </a:p>
        </p:txBody>
      </p:sp>
      <p:sp>
        <p:nvSpPr>
          <p:cNvPr id="3" name="AutoShape 6" descr="UNESCO – Wikipedija">
            <a:extLst>
              <a:ext uri="{FF2B5EF4-FFF2-40B4-BE49-F238E27FC236}">
                <a16:creationId xmlns:a16="http://schemas.microsoft.com/office/drawing/2014/main" id="{FA09ED63-EF27-48E8-9BD4-B9D2E2BB990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8D21FD6C-E845-49B2-BA28-484EA430BC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6"/>
            <a:ext cx="12192000" cy="1026099"/>
          </a:xfrm>
          <a:prstGeom prst="rect">
            <a:avLst/>
          </a:prstGeom>
        </p:spPr>
      </p:pic>
      <p:sp>
        <p:nvSpPr>
          <p:cNvPr id="8" name="Pravokutnik 7">
            <a:hlinkClick r:id="rId3" action="ppaction://hlinksldjump"/>
            <a:extLst>
              <a:ext uri="{FF2B5EF4-FFF2-40B4-BE49-F238E27FC236}">
                <a16:creationId xmlns:a16="http://schemas.microsoft.com/office/drawing/2014/main" id="{3C8E7378-E8BF-4702-A2CE-769A285B8F5B}"/>
              </a:ext>
            </a:extLst>
          </p:cNvPr>
          <p:cNvSpPr/>
          <p:nvPr/>
        </p:nvSpPr>
        <p:spPr>
          <a:xfrm>
            <a:off x="1311862" y="3124200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Gradovi  i općine</a:t>
            </a:r>
          </a:p>
        </p:txBody>
      </p:sp>
      <p:sp>
        <p:nvSpPr>
          <p:cNvPr id="10" name="Pravokutnik 9">
            <a:hlinkClick r:id="rId4" action="ppaction://hlinksldjump"/>
            <a:extLst>
              <a:ext uri="{FF2B5EF4-FFF2-40B4-BE49-F238E27FC236}">
                <a16:creationId xmlns:a16="http://schemas.microsoft.com/office/drawing/2014/main" id="{4E356572-0BD4-49A9-B4C8-F9B8878051A4}"/>
              </a:ext>
            </a:extLst>
          </p:cNvPr>
          <p:cNvSpPr/>
          <p:nvPr/>
        </p:nvSpPr>
        <p:spPr>
          <a:xfrm>
            <a:off x="6169427" y="3124200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Gradovi  i sela</a:t>
            </a:r>
          </a:p>
        </p:txBody>
      </p:sp>
      <p:sp>
        <p:nvSpPr>
          <p:cNvPr id="11" name="Pravokutnik 10">
            <a:hlinkClick r:id="rId4" action="ppaction://hlinksldjump"/>
            <a:extLst>
              <a:ext uri="{FF2B5EF4-FFF2-40B4-BE49-F238E27FC236}">
                <a16:creationId xmlns:a16="http://schemas.microsoft.com/office/drawing/2014/main" id="{66405E80-8A37-411A-BB02-DF0B12966C58}"/>
              </a:ext>
            </a:extLst>
          </p:cNvPr>
          <p:cNvSpPr/>
          <p:nvPr/>
        </p:nvSpPr>
        <p:spPr>
          <a:xfrm>
            <a:off x="3754701" y="4578601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Sela  i općine</a:t>
            </a:r>
          </a:p>
        </p:txBody>
      </p:sp>
    </p:spTree>
    <p:extLst>
      <p:ext uri="{BB962C8B-B14F-4D97-AF65-F5344CB8AC3E}">
        <p14:creationId xmlns:p14="http://schemas.microsoft.com/office/powerpoint/2010/main" val="121200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354130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25773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928" y="1740577"/>
            <a:ext cx="10178322" cy="911182"/>
          </a:xfrm>
        </p:spPr>
        <p:txBody>
          <a:bodyPr>
            <a:normAutofit/>
          </a:bodyPr>
          <a:lstStyle/>
          <a:p>
            <a:r>
              <a:rPr lang="hr-HR" dirty="0"/>
              <a:t>1. Hrvatska je po svom uređenju…</a:t>
            </a:r>
          </a:p>
        </p:txBody>
      </p:sp>
      <p:sp>
        <p:nvSpPr>
          <p:cNvPr id="10" name="Pravokutnik 9">
            <a:hlinkClick r:id="rId2" action="ppaction://hlinksldjump"/>
            <a:extLst>
              <a:ext uri="{FF2B5EF4-FFF2-40B4-BE49-F238E27FC236}">
                <a16:creationId xmlns:a16="http://schemas.microsoft.com/office/drawing/2014/main" id="{E5C7C174-80B7-469A-8AB7-AE5426BD9343}"/>
              </a:ext>
            </a:extLst>
          </p:cNvPr>
          <p:cNvSpPr/>
          <p:nvPr/>
        </p:nvSpPr>
        <p:spPr>
          <a:xfrm>
            <a:off x="1346928" y="3124663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Diktatura</a:t>
            </a:r>
          </a:p>
        </p:txBody>
      </p:sp>
      <p:sp>
        <p:nvSpPr>
          <p:cNvPr id="11" name="Pravokutnik 10">
            <a:hlinkClick r:id="rId3" action="ppaction://hlinksldjump"/>
            <a:extLst>
              <a:ext uri="{FF2B5EF4-FFF2-40B4-BE49-F238E27FC236}">
                <a16:creationId xmlns:a16="http://schemas.microsoft.com/office/drawing/2014/main" id="{30AF2949-88C1-4079-A446-4DC481C95BED}"/>
              </a:ext>
            </a:extLst>
          </p:cNvPr>
          <p:cNvSpPr/>
          <p:nvPr/>
        </p:nvSpPr>
        <p:spPr>
          <a:xfrm>
            <a:off x="6699035" y="4717488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Republika</a:t>
            </a:r>
          </a:p>
        </p:txBody>
      </p:sp>
      <p:sp>
        <p:nvSpPr>
          <p:cNvPr id="13" name="Pravokutnik 12">
            <a:hlinkClick r:id="rId2" action="ppaction://hlinksldjump"/>
            <a:extLst>
              <a:ext uri="{FF2B5EF4-FFF2-40B4-BE49-F238E27FC236}">
                <a16:creationId xmlns:a16="http://schemas.microsoft.com/office/drawing/2014/main" id="{B48FC7B9-3CB1-4284-8FB6-E3BFCAEA7C73}"/>
              </a:ext>
            </a:extLst>
          </p:cNvPr>
          <p:cNvSpPr/>
          <p:nvPr/>
        </p:nvSpPr>
        <p:spPr>
          <a:xfrm>
            <a:off x="1346928" y="4717488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Parlamentarna monarhija</a:t>
            </a:r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4BC9A1FA-B8EA-4F44-87A7-615BEA8CEB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6"/>
            <a:ext cx="12192000" cy="1026099"/>
          </a:xfrm>
          <a:prstGeom prst="rect">
            <a:avLst/>
          </a:prstGeom>
        </p:spPr>
      </p:pic>
      <p:sp>
        <p:nvSpPr>
          <p:cNvPr id="7" name="Pravokutnik 6">
            <a:hlinkClick r:id="rId2" action="ppaction://hlinksldjump"/>
            <a:extLst>
              <a:ext uri="{FF2B5EF4-FFF2-40B4-BE49-F238E27FC236}">
                <a16:creationId xmlns:a16="http://schemas.microsoft.com/office/drawing/2014/main" id="{28F8E723-BFFD-4905-A788-AABAA9D83B5F}"/>
              </a:ext>
            </a:extLst>
          </p:cNvPr>
          <p:cNvSpPr/>
          <p:nvPr/>
        </p:nvSpPr>
        <p:spPr>
          <a:xfrm>
            <a:off x="6699035" y="3099396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Apsolutistička monarhija</a:t>
            </a:r>
          </a:p>
        </p:txBody>
      </p:sp>
    </p:spTree>
    <p:extLst>
      <p:ext uri="{BB962C8B-B14F-4D97-AF65-F5344CB8AC3E}">
        <p14:creationId xmlns:p14="http://schemas.microsoft.com/office/powerpoint/2010/main" val="38199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E5E7997-FA04-40EA-86C5-D1919F603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C54E4C8-7569-471F-BDB6-15076169C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3128" y="1257301"/>
            <a:ext cx="10178322" cy="88221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hr-HR" sz="6000" dirty="0"/>
              <a:t>            ČESTITAM!!!!!!</a:t>
            </a:r>
          </a:p>
        </p:txBody>
      </p:sp>
      <p:pic>
        <p:nvPicPr>
          <p:cNvPr id="18" name="Slika 17">
            <a:extLst>
              <a:ext uri="{FF2B5EF4-FFF2-40B4-BE49-F238E27FC236}">
                <a16:creationId xmlns:a16="http://schemas.microsoft.com/office/drawing/2014/main" id="{2A2C0BD2-0023-4235-A3A6-EC3B7832F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0950" y="2368433"/>
            <a:ext cx="4610100" cy="4353052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69C84376-E942-425B-9FAB-00FDB8BCDD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6"/>
            <a:ext cx="12192000" cy="102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64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256140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988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269" y="1570402"/>
            <a:ext cx="10178322" cy="1492132"/>
          </a:xfrm>
        </p:spPr>
        <p:txBody>
          <a:bodyPr>
            <a:normAutofit/>
          </a:bodyPr>
          <a:lstStyle/>
          <a:p>
            <a:r>
              <a:rPr lang="hr-HR" dirty="0"/>
              <a:t>2. Glavno zakonodavno tijelo u Hrvatskoj je…</a:t>
            </a:r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49AB142F-39C7-40D5-899D-823ECD14D6B9}"/>
              </a:ext>
            </a:extLst>
          </p:cNvPr>
          <p:cNvSpPr/>
          <p:nvPr/>
        </p:nvSpPr>
        <p:spPr>
          <a:xfrm>
            <a:off x="1473787" y="3596051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Sabor</a:t>
            </a:r>
          </a:p>
        </p:txBody>
      </p:sp>
      <p:sp>
        <p:nvSpPr>
          <p:cNvPr id="7" name="Pravokutnik 6">
            <a:hlinkClick r:id="rId3" action="ppaction://hlinksldjump"/>
            <a:extLst>
              <a:ext uri="{FF2B5EF4-FFF2-40B4-BE49-F238E27FC236}">
                <a16:creationId xmlns:a16="http://schemas.microsoft.com/office/drawing/2014/main" id="{C0FE8A28-724F-4DBE-9677-92B11DB34C76}"/>
              </a:ext>
            </a:extLst>
          </p:cNvPr>
          <p:cNvSpPr/>
          <p:nvPr/>
        </p:nvSpPr>
        <p:spPr>
          <a:xfrm>
            <a:off x="7093443" y="3596051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Ured predsjednika</a:t>
            </a:r>
          </a:p>
        </p:txBody>
      </p:sp>
      <p:sp>
        <p:nvSpPr>
          <p:cNvPr id="10" name="Pravokutnik 9">
            <a:hlinkClick r:id="rId3" action="ppaction://hlinksldjump"/>
            <a:extLst>
              <a:ext uri="{FF2B5EF4-FFF2-40B4-BE49-F238E27FC236}">
                <a16:creationId xmlns:a16="http://schemas.microsoft.com/office/drawing/2014/main" id="{3B1E568A-DEFA-4A49-8294-626EE71DC0F3}"/>
              </a:ext>
            </a:extLst>
          </p:cNvPr>
          <p:cNvSpPr/>
          <p:nvPr/>
        </p:nvSpPr>
        <p:spPr>
          <a:xfrm>
            <a:off x="4213934" y="4830398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Vlada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6B878E33-EC33-4419-8750-DCFA29885C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6"/>
            <a:ext cx="12192000" cy="102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56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258768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265871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543" y="1714715"/>
            <a:ext cx="7235301" cy="572120"/>
          </a:xfrm>
        </p:spPr>
        <p:txBody>
          <a:bodyPr>
            <a:normAutofit/>
          </a:bodyPr>
          <a:lstStyle/>
          <a:p>
            <a:r>
              <a:rPr lang="hr-HR" dirty="0"/>
              <a:t>3. Hrvatski sabor može imati…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DC34D64B-C97A-4C5F-AB66-DFDDFEB711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6"/>
            <a:ext cx="12192000" cy="1026099"/>
          </a:xfrm>
          <a:prstGeom prst="rect">
            <a:avLst/>
          </a:prstGeom>
        </p:spPr>
      </p:pic>
      <p:sp>
        <p:nvSpPr>
          <p:cNvPr id="8" name="Pravokutnik 7">
            <a:hlinkClick r:id="rId3" action="ppaction://hlinksldjump"/>
            <a:extLst>
              <a:ext uri="{FF2B5EF4-FFF2-40B4-BE49-F238E27FC236}">
                <a16:creationId xmlns:a16="http://schemas.microsoft.com/office/drawing/2014/main" id="{D6686175-D0D9-4189-9C33-2EF97D73D0A4}"/>
              </a:ext>
            </a:extLst>
          </p:cNvPr>
          <p:cNvSpPr/>
          <p:nvPr/>
        </p:nvSpPr>
        <p:spPr>
          <a:xfrm>
            <a:off x="1311862" y="3124200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80 do 120 zastupnika</a:t>
            </a:r>
          </a:p>
        </p:txBody>
      </p:sp>
      <p:sp>
        <p:nvSpPr>
          <p:cNvPr id="9" name="Pravokutnik 8">
            <a:hlinkClick r:id="rId3" action="ppaction://hlinksldjump"/>
            <a:extLst>
              <a:ext uri="{FF2B5EF4-FFF2-40B4-BE49-F238E27FC236}">
                <a16:creationId xmlns:a16="http://schemas.microsoft.com/office/drawing/2014/main" id="{171EF076-644E-437B-B2D3-62066FCD6E63}"/>
              </a:ext>
            </a:extLst>
          </p:cNvPr>
          <p:cNvSpPr/>
          <p:nvPr/>
        </p:nvSpPr>
        <p:spPr>
          <a:xfrm>
            <a:off x="3568270" y="4509761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140 do 200 zastupnika</a:t>
            </a:r>
          </a:p>
        </p:txBody>
      </p:sp>
      <p:sp>
        <p:nvSpPr>
          <p:cNvPr id="10" name="Pravokutnik 9">
            <a:hlinkClick r:id="rId4" action="ppaction://hlinksldjump"/>
            <a:extLst>
              <a:ext uri="{FF2B5EF4-FFF2-40B4-BE49-F238E27FC236}">
                <a16:creationId xmlns:a16="http://schemas.microsoft.com/office/drawing/2014/main" id="{9B9F8C22-2235-4927-967E-7B41FB1F05C4}"/>
              </a:ext>
            </a:extLst>
          </p:cNvPr>
          <p:cNvSpPr/>
          <p:nvPr/>
        </p:nvSpPr>
        <p:spPr>
          <a:xfrm>
            <a:off x="6397193" y="3124200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100 do 160 zastupnika</a:t>
            </a:r>
          </a:p>
        </p:txBody>
      </p:sp>
    </p:spTree>
    <p:extLst>
      <p:ext uri="{BB962C8B-B14F-4D97-AF65-F5344CB8AC3E}">
        <p14:creationId xmlns:p14="http://schemas.microsoft.com/office/powerpoint/2010/main" val="213507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197365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Galerija">
  <a:themeElements>
    <a:clrScheme name="Galerija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2CB663"/>
      </a:accent4>
      <a:accent5>
        <a:srgbClr val="DF8822"/>
      </a:accent5>
      <a:accent6>
        <a:srgbClr val="BC410A"/>
      </a:accent6>
      <a:hlink>
        <a:srgbClr val="5977C4"/>
      </a:hlink>
      <a:folHlink>
        <a:srgbClr val="A1A9BF"/>
      </a:folHlink>
    </a:clrScheme>
    <a:fontScheme name="Galerija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j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126</Words>
  <Application>Microsoft Office PowerPoint</Application>
  <PresentationFormat>Široki zaslon</PresentationFormat>
  <Paragraphs>37</Paragraphs>
  <Slides>20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20</vt:i4>
      </vt:variant>
    </vt:vector>
  </HeadingPairs>
  <TitlesOfParts>
    <vt:vector size="23" baseType="lpstr">
      <vt:lpstr>Arial</vt:lpstr>
      <vt:lpstr>Century Gothic</vt:lpstr>
      <vt:lpstr>Galerija</vt:lpstr>
      <vt:lpstr>Hrvatska i njezino okruženje</vt:lpstr>
      <vt:lpstr>1. Hrvatska je po svom uređenju…</vt:lpstr>
      <vt:lpstr>PowerPoint prezentacija</vt:lpstr>
      <vt:lpstr>PowerPoint prezentacija</vt:lpstr>
      <vt:lpstr>2. Glavno zakonodavno tijelo u Hrvatskoj je…</vt:lpstr>
      <vt:lpstr>PowerPoint prezentacija</vt:lpstr>
      <vt:lpstr>PowerPoint prezentacija</vt:lpstr>
      <vt:lpstr>3. Hrvatski sabor može imati…</vt:lpstr>
      <vt:lpstr>PowerPoint prezentacija</vt:lpstr>
      <vt:lpstr>PowerPoint prezentacija</vt:lpstr>
      <vt:lpstr>4. Vrhovni zapovjednik oružanih snaga u Hrvatskoj, osoba koja raspisuje izbore te sudjeluje u međunarodnim odnosima je…</vt:lpstr>
      <vt:lpstr>PowerPoint prezentacija</vt:lpstr>
      <vt:lpstr>PowerPoint prezentacija</vt:lpstr>
      <vt:lpstr>5. Koja slika prikazuje upravo-teritorijalnu podjelu Hrvatske koja je trenutno važeća?</vt:lpstr>
      <vt:lpstr>PowerPoint prezentacija</vt:lpstr>
      <vt:lpstr>PowerPoint prezentacija</vt:lpstr>
      <vt:lpstr>6. Manje jedinice od županija koje predstavljaju lokalnu samoupravu nazivamo…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Hrvatska i njezino okruženje</dc:title>
  <dc:creator>MARKO VLADIĆ</dc:creator>
  <cp:lastModifiedBy>MARKO VLADIĆ</cp:lastModifiedBy>
  <cp:revision>2</cp:revision>
  <dcterms:created xsi:type="dcterms:W3CDTF">2020-10-02T09:21:26Z</dcterms:created>
  <dcterms:modified xsi:type="dcterms:W3CDTF">2020-10-02T09:36:58Z</dcterms:modified>
</cp:coreProperties>
</file>